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13"/>
  </p:notesMasterIdLst>
  <p:handoutMasterIdLst>
    <p:handoutMasterId r:id="rId14"/>
  </p:handoutMasterIdLst>
  <p:sldIdLst>
    <p:sldId id="281" r:id="rId3"/>
    <p:sldId id="270" r:id="rId4"/>
    <p:sldId id="271" r:id="rId5"/>
    <p:sldId id="288" r:id="rId6"/>
    <p:sldId id="272" r:id="rId7"/>
    <p:sldId id="273" r:id="rId8"/>
    <p:sldId id="287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3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3C5A71"/>
    <a:srgbClr val="F794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23" autoAdjust="0"/>
    <p:restoredTop sz="80637" autoAdjust="0"/>
  </p:normalViewPr>
  <p:slideViewPr>
    <p:cSldViewPr snapToGrid="0">
      <p:cViewPr varScale="1">
        <p:scale>
          <a:sx n="67" d="100"/>
          <a:sy n="67" d="100"/>
        </p:scale>
        <p:origin x="5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1800" b="1" dirty="0" smtClean="0"/>
              <a:t>Note:</a:t>
            </a:r>
            <a:r>
              <a:rPr lang="en-US" sz="1800" b="1" baseline="0" dirty="0" smtClean="0"/>
              <a:t> </a:t>
            </a:r>
            <a:r>
              <a:rPr lang="en-US" sz="1800" dirty="0" smtClean="0"/>
              <a:t>To</a:t>
            </a:r>
            <a:r>
              <a:rPr lang="en-US" sz="1800" baseline="0" dirty="0" smtClean="0"/>
              <a:t> change the color scheme in this slide deck template, go to the “Design” tab, move to the “Variants” sections, and then choose a color scheme that best matches your study or site branding. 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17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24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42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2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61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2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81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38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8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3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5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6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3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71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[Insert Study Name]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3C5A71"/>
                </a:solidFill>
              </a:rPr>
              <a:t>[Presenter’s Name]</a:t>
            </a:r>
          </a:p>
          <a:p>
            <a:r>
              <a:rPr lang="en-US" dirty="0" smtClean="0">
                <a:solidFill>
                  <a:srgbClr val="3C5A71"/>
                </a:solidFill>
              </a:rPr>
              <a:t>[title]</a:t>
            </a:r>
          </a:p>
          <a:p>
            <a:r>
              <a:rPr lang="en-US" dirty="0" smtClean="0">
                <a:solidFill>
                  <a:srgbClr val="3C5A71"/>
                </a:solidFill>
              </a:rPr>
              <a:t>[Institution’s name]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222" y="4713589"/>
            <a:ext cx="1847293" cy="13430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23740" y="6056616"/>
            <a:ext cx="3879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3C5A71"/>
                </a:solidFill>
              </a:rPr>
              <a:t>[Right </a:t>
            </a:r>
            <a:r>
              <a:rPr lang="en-US" sz="1050" dirty="0">
                <a:solidFill>
                  <a:srgbClr val="3C5A71"/>
                </a:solidFill>
              </a:rPr>
              <a:t>click and select “Change Picture” to insert study </a:t>
            </a:r>
            <a:r>
              <a:rPr lang="en-US" sz="1050" dirty="0" smtClean="0">
                <a:solidFill>
                  <a:srgbClr val="3C5A71"/>
                </a:solidFill>
              </a:rPr>
              <a:t>image/logo.]</a:t>
            </a:r>
            <a:endParaRPr lang="en-US" sz="1050" dirty="0">
              <a:solidFill>
                <a:srgbClr val="3C5A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44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Questions?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1097280" y="4488734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b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rgbClr val="3C5A71"/>
                </a:solidFill>
              </a:rPr>
              <a:t>Contact Info: [Email and/or Phone #]</a:t>
            </a:r>
            <a:endParaRPr lang="en-US" sz="5400" dirty="0">
              <a:solidFill>
                <a:srgbClr val="3C5A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46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Agenda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3C5A71"/>
                </a:solidFill>
              </a:rPr>
              <a:t>[List </a:t>
            </a:r>
            <a:r>
              <a:rPr lang="en-US" sz="2400" dirty="0">
                <a:solidFill>
                  <a:srgbClr val="3C5A71"/>
                </a:solidFill>
              </a:rPr>
              <a:t>the topics that will be discussed throughout the presentation</a:t>
            </a:r>
            <a:r>
              <a:rPr lang="en-US" sz="2400" dirty="0" smtClean="0">
                <a:solidFill>
                  <a:srgbClr val="3C5A71"/>
                </a:solidFill>
              </a:rPr>
              <a:t>. For example, </a:t>
            </a:r>
            <a:r>
              <a:rPr lang="en-US" sz="2400" dirty="0">
                <a:solidFill>
                  <a:srgbClr val="3C5A71"/>
                </a:solidFill>
              </a:rPr>
              <a:t>a</a:t>
            </a:r>
            <a:r>
              <a:rPr lang="en-US" sz="2400" dirty="0" smtClean="0">
                <a:solidFill>
                  <a:srgbClr val="3C5A71"/>
                </a:solidFill>
              </a:rPr>
              <a:t> presentation to generate study awareness among potential participants may have the following agenda:]</a:t>
            </a:r>
            <a:endParaRPr lang="en-US" sz="2400" dirty="0">
              <a:solidFill>
                <a:srgbClr val="3C5A71"/>
              </a:solidFill>
            </a:endParaRPr>
          </a:p>
          <a:p>
            <a:pPr marL="0" indent="0">
              <a:buNone/>
            </a:pPr>
            <a:endParaRPr lang="en-US" sz="800" dirty="0" smtClean="0">
              <a:solidFill>
                <a:srgbClr val="3C5A71"/>
              </a:solidFill>
            </a:endParaRPr>
          </a:p>
          <a:p>
            <a:pPr marL="461963" lvl="1" indent="-261938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rgbClr val="3C5A71"/>
                </a:solidFill>
              </a:rPr>
              <a:t>Who is running the study?</a:t>
            </a:r>
          </a:p>
          <a:p>
            <a:pPr marL="461963" lvl="1" indent="-261938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rgbClr val="3C5A71"/>
                </a:solidFill>
              </a:rPr>
              <a:t>How does the study advance Parkinson’s research?</a:t>
            </a:r>
          </a:p>
          <a:p>
            <a:pPr marL="461963" lvl="1" indent="-261938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rgbClr val="3C5A71"/>
                </a:solidFill>
              </a:rPr>
              <a:t>What are the study </a:t>
            </a:r>
            <a:r>
              <a:rPr lang="en-US" sz="2300" dirty="0" smtClean="0">
                <a:solidFill>
                  <a:srgbClr val="3C5A71"/>
                </a:solidFill>
              </a:rPr>
              <a:t>goals? </a:t>
            </a:r>
            <a:endParaRPr lang="en-US" sz="2300" dirty="0" smtClean="0">
              <a:solidFill>
                <a:srgbClr val="3C5A71"/>
              </a:solidFill>
            </a:endParaRPr>
          </a:p>
          <a:p>
            <a:pPr marL="461963" lvl="1" indent="-261938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300" dirty="0">
                <a:solidFill>
                  <a:srgbClr val="3C5A71"/>
                </a:solidFill>
              </a:rPr>
              <a:t>Who is eligible to </a:t>
            </a:r>
            <a:r>
              <a:rPr lang="en-US" sz="2300" dirty="0" smtClean="0">
                <a:solidFill>
                  <a:srgbClr val="3C5A71"/>
                </a:solidFill>
              </a:rPr>
              <a:t>participate?</a:t>
            </a:r>
            <a:endParaRPr lang="en-US" sz="2300" dirty="0">
              <a:solidFill>
                <a:srgbClr val="3C5A71"/>
              </a:solidFill>
            </a:endParaRPr>
          </a:p>
          <a:p>
            <a:pPr marL="461963" lvl="1" indent="-261938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rgbClr val="3C5A71"/>
                </a:solidFill>
              </a:rPr>
              <a:t>What activities are involved to participate?</a:t>
            </a:r>
          </a:p>
          <a:p>
            <a:pPr marL="461963" lvl="1" indent="-261938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rgbClr val="3C5A71"/>
                </a:solidFill>
              </a:rPr>
              <a:t>What resources are provided to study participants? </a:t>
            </a:r>
          </a:p>
          <a:p>
            <a:pPr marL="461963" lvl="1" indent="-261938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rgbClr val="3C5A71"/>
                </a:solidFill>
              </a:rPr>
              <a:t>How do I get involved in the study?</a:t>
            </a:r>
          </a:p>
          <a:p>
            <a:pPr marL="461963" lvl="1" indent="-261938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rgbClr val="3C5A71"/>
                </a:solidFill>
              </a:rPr>
              <a:t>Q&amp;A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04028" y="5157105"/>
            <a:ext cx="33970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3C5A71"/>
                </a:solidFill>
              </a:rPr>
              <a:t>Right click and select “Change Picture” to add an image.</a:t>
            </a:r>
            <a:endParaRPr lang="en-US" sz="1050" dirty="0">
              <a:solidFill>
                <a:srgbClr val="3C5A7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18" y="2947568"/>
            <a:ext cx="2964618" cy="21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5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Who is running the study? 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Note what institution(s) is running the study.  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Provide background </a:t>
            </a:r>
            <a:r>
              <a:rPr lang="en-US" dirty="0">
                <a:solidFill>
                  <a:srgbClr val="3C5A71"/>
                </a:solidFill>
              </a:rPr>
              <a:t>information </a:t>
            </a:r>
            <a:r>
              <a:rPr lang="en-US" dirty="0" smtClean="0">
                <a:solidFill>
                  <a:srgbClr val="3C5A71"/>
                </a:solidFill>
              </a:rPr>
              <a:t>on the study’s principal investigator, co-principal investigator, or other key study personnel.  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Highlight principal investigator’s experience running clinical trials and/or work with Parkinson’s disease patients. 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Add a photo of the principal investigator or study team.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888" y="2281034"/>
            <a:ext cx="2968241" cy="2157984"/>
          </a:xfrm>
        </p:spPr>
      </p:pic>
      <p:sp>
        <p:nvSpPr>
          <p:cNvPr id="8" name="TextBox 7"/>
          <p:cNvSpPr txBox="1"/>
          <p:nvPr/>
        </p:nvSpPr>
        <p:spPr>
          <a:xfrm>
            <a:off x="7631888" y="4567194"/>
            <a:ext cx="29682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3C5A71"/>
                </a:solidFill>
              </a:rPr>
              <a:t>Right click and select “Change Picture” to add image of the study’s principal investigator.</a:t>
            </a:r>
            <a:endParaRPr lang="en-US" sz="1050" dirty="0">
              <a:solidFill>
                <a:srgbClr val="3C5A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How does the study advance Parkinson’s disease research?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Provide background </a:t>
            </a:r>
            <a:r>
              <a:rPr lang="en-US" dirty="0">
                <a:solidFill>
                  <a:srgbClr val="3C5A71"/>
                </a:solidFill>
              </a:rPr>
              <a:t>information </a:t>
            </a:r>
            <a:r>
              <a:rPr lang="en-US" dirty="0" smtClean="0">
                <a:solidFill>
                  <a:srgbClr val="3C5A71"/>
                </a:solidFill>
              </a:rPr>
              <a:t>about Parkinson’s disease that is relevant </a:t>
            </a:r>
            <a:r>
              <a:rPr lang="en-US" dirty="0">
                <a:solidFill>
                  <a:srgbClr val="3C5A71"/>
                </a:solidFill>
              </a:rPr>
              <a:t>to the </a:t>
            </a:r>
            <a:r>
              <a:rPr lang="en-US" dirty="0" smtClean="0">
                <a:solidFill>
                  <a:srgbClr val="3C5A71"/>
                </a:solidFill>
              </a:rPr>
              <a:t>study.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Highlight </a:t>
            </a:r>
            <a:r>
              <a:rPr lang="en-US" dirty="0">
                <a:solidFill>
                  <a:srgbClr val="3C5A71"/>
                </a:solidFill>
              </a:rPr>
              <a:t>the scientific gap/opportunity and how this research will fill the gap/seize the opportunity. 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For </a:t>
            </a:r>
            <a:r>
              <a:rPr lang="en-US" dirty="0">
                <a:solidFill>
                  <a:srgbClr val="3C5A71"/>
                </a:solidFill>
              </a:rPr>
              <a:t>example, biomarker studies </a:t>
            </a:r>
            <a:r>
              <a:rPr lang="en-US" dirty="0" smtClean="0">
                <a:solidFill>
                  <a:srgbClr val="3C5A71"/>
                </a:solidFill>
              </a:rPr>
              <a:t>should </a:t>
            </a:r>
            <a:r>
              <a:rPr lang="en-US" dirty="0">
                <a:solidFill>
                  <a:srgbClr val="3C5A71"/>
                </a:solidFill>
              </a:rPr>
              <a:t>highlight the fact that there are currently no </a:t>
            </a:r>
            <a:r>
              <a:rPr lang="en-US" dirty="0" smtClean="0">
                <a:solidFill>
                  <a:srgbClr val="3C5A71"/>
                </a:solidFill>
              </a:rPr>
              <a:t>objective measures to diagnose Parkinson’s or track disease progression. </a:t>
            </a:r>
            <a:endParaRPr lang="en-US" dirty="0">
              <a:solidFill>
                <a:srgbClr val="3C5A71"/>
              </a:solidFill>
            </a:endParaRP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For a clinician audience, use this slide to share a certain focus of PD research that relates to the study.</a:t>
            </a:r>
            <a:endParaRPr lang="en-US" dirty="0">
              <a:solidFill>
                <a:srgbClr val="3C5A71"/>
              </a:solidFill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47174" y="4705043"/>
            <a:ext cx="33970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3C5A71"/>
                </a:solidFill>
              </a:rPr>
              <a:t>Right click and select “Change Picture” to add an image.</a:t>
            </a:r>
            <a:endParaRPr lang="en-US" sz="1050" dirty="0">
              <a:solidFill>
                <a:srgbClr val="3C5A7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464" y="2495506"/>
            <a:ext cx="2964618" cy="21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1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What are the </a:t>
            </a:r>
            <a:r>
              <a:rPr lang="en-US" dirty="0" smtClean="0">
                <a:solidFill>
                  <a:srgbClr val="F7941E"/>
                </a:solidFill>
              </a:rPr>
              <a:t>goals </a:t>
            </a:r>
            <a:r>
              <a:rPr lang="en-US" dirty="0" smtClean="0">
                <a:solidFill>
                  <a:srgbClr val="F7941E"/>
                </a:solidFill>
              </a:rPr>
              <a:t>of the study?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Provide </a:t>
            </a:r>
            <a:r>
              <a:rPr lang="en-US" dirty="0">
                <a:solidFill>
                  <a:srgbClr val="3C5A71"/>
                </a:solidFill>
              </a:rPr>
              <a:t>a brief description of the primary study </a:t>
            </a:r>
            <a:r>
              <a:rPr lang="en-US" dirty="0" smtClean="0">
                <a:solidFill>
                  <a:srgbClr val="3C5A71"/>
                </a:solidFill>
              </a:rPr>
              <a:t>goals and objectives.</a:t>
            </a:r>
            <a:endParaRPr lang="en-US" dirty="0">
              <a:solidFill>
                <a:srgbClr val="3C5A71"/>
              </a:solidFill>
            </a:endParaRP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What is the potential scientific breakthrough?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For interventional trials, describe the intervention and its potential </a:t>
            </a:r>
            <a:r>
              <a:rPr lang="en-US" dirty="0">
                <a:solidFill>
                  <a:srgbClr val="3C5A71"/>
                </a:solidFill>
              </a:rPr>
              <a:t>impact </a:t>
            </a:r>
            <a:r>
              <a:rPr lang="en-US" dirty="0" smtClean="0">
                <a:solidFill>
                  <a:srgbClr val="3C5A71"/>
                </a:solidFill>
              </a:rPr>
              <a:t>on daily </a:t>
            </a:r>
            <a:r>
              <a:rPr lang="en-US" dirty="0">
                <a:solidFill>
                  <a:srgbClr val="3C5A71"/>
                </a:solidFill>
              </a:rPr>
              <a:t>living, care regimen or routine </a:t>
            </a:r>
            <a:r>
              <a:rPr lang="en-US" dirty="0" smtClean="0">
                <a:solidFill>
                  <a:srgbClr val="3C5A71"/>
                </a:solidFill>
              </a:rPr>
              <a:t>medication.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For observational studies, explain the value of collecting the data to increase knowledge about PD and find new treatments.</a:t>
            </a:r>
            <a:endParaRPr lang="en-US" dirty="0">
              <a:solidFill>
                <a:srgbClr val="3C5A71"/>
              </a:solidFill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13610" y="4643397"/>
            <a:ext cx="33970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3C5A71"/>
                </a:solidFill>
              </a:rPr>
              <a:t>Right click and select “Change Picture” to add an image.</a:t>
            </a:r>
            <a:endParaRPr lang="en-US" sz="1050" dirty="0">
              <a:solidFill>
                <a:srgbClr val="3C5A7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900" y="2433860"/>
            <a:ext cx="2964618" cy="21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25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Who is eligible to participate?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4937760" cy="4346419"/>
          </a:xfrm>
        </p:spPr>
        <p:txBody>
          <a:bodyPr>
            <a:normAutofit lnSpcReduction="10000"/>
          </a:bodyPr>
          <a:lstStyle/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List </a:t>
            </a:r>
            <a:r>
              <a:rPr lang="en-US" dirty="0">
                <a:solidFill>
                  <a:srgbClr val="3C5A71"/>
                </a:solidFill>
              </a:rPr>
              <a:t>high-level inclusion/exclusion </a:t>
            </a:r>
            <a:r>
              <a:rPr lang="en-US" dirty="0" smtClean="0">
                <a:solidFill>
                  <a:srgbClr val="3C5A71"/>
                </a:solidFill>
              </a:rPr>
              <a:t>criteria (about 3), </a:t>
            </a:r>
            <a:r>
              <a:rPr lang="en-US" dirty="0">
                <a:solidFill>
                  <a:srgbClr val="3C5A71"/>
                </a:solidFill>
              </a:rPr>
              <a:t>simplify highly scientific terms.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Avoid using clinical assessment scores that patients may not know or other clinicians may not collect. Use “age” and “years since diagnosis” instead.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Exclude criteria that patients may not be able to determine on their own such as OFF/ON time. Leave these criteria to in-person conversation with the investigator. 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Provide examples of exclusionary drugs or procedures. For example, MAO-B inhibitors </a:t>
            </a:r>
            <a:r>
              <a:rPr lang="en-US" dirty="0">
                <a:solidFill>
                  <a:srgbClr val="3C5A71"/>
                </a:solidFill>
              </a:rPr>
              <a:t>like </a:t>
            </a:r>
            <a:r>
              <a:rPr lang="en-US" dirty="0" err="1">
                <a:solidFill>
                  <a:srgbClr val="3C5A71"/>
                </a:solidFill>
              </a:rPr>
              <a:t>selegiline</a:t>
            </a:r>
            <a:r>
              <a:rPr lang="en-US" dirty="0">
                <a:solidFill>
                  <a:srgbClr val="3C5A71"/>
                </a:solidFill>
              </a:rPr>
              <a:t> (</a:t>
            </a:r>
            <a:r>
              <a:rPr lang="en-US" dirty="0" err="1">
                <a:solidFill>
                  <a:srgbClr val="3C5A71"/>
                </a:solidFill>
              </a:rPr>
              <a:t>Eldepryl</a:t>
            </a:r>
            <a:r>
              <a:rPr lang="en-US" dirty="0">
                <a:solidFill>
                  <a:srgbClr val="3C5A71"/>
                </a:solidFill>
              </a:rPr>
              <a:t>, </a:t>
            </a:r>
            <a:r>
              <a:rPr lang="en-US" dirty="0" err="1">
                <a:solidFill>
                  <a:srgbClr val="3C5A71"/>
                </a:solidFill>
              </a:rPr>
              <a:t>Zelapar</a:t>
            </a:r>
            <a:r>
              <a:rPr lang="en-US" dirty="0">
                <a:solidFill>
                  <a:srgbClr val="3C5A71"/>
                </a:solidFill>
              </a:rPr>
              <a:t>, EMSAM) and </a:t>
            </a:r>
            <a:r>
              <a:rPr lang="en-US" dirty="0" err="1">
                <a:solidFill>
                  <a:srgbClr val="3C5A71"/>
                </a:solidFill>
              </a:rPr>
              <a:t>rasagiline</a:t>
            </a:r>
            <a:r>
              <a:rPr lang="en-US" dirty="0">
                <a:solidFill>
                  <a:srgbClr val="3C5A71"/>
                </a:solidFill>
              </a:rPr>
              <a:t> (</a:t>
            </a:r>
            <a:r>
              <a:rPr lang="en-US" dirty="0" err="1">
                <a:solidFill>
                  <a:srgbClr val="3C5A71"/>
                </a:solidFill>
              </a:rPr>
              <a:t>Azilect</a:t>
            </a:r>
            <a:r>
              <a:rPr lang="en-US" dirty="0" smtClean="0">
                <a:solidFill>
                  <a:srgbClr val="3C5A71"/>
                </a:solidFill>
              </a:rPr>
              <a:t>) are prohibited. </a:t>
            </a:r>
            <a:endParaRPr lang="en-US" dirty="0">
              <a:solidFill>
                <a:srgbClr val="3C5A7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93062" y="4797510"/>
            <a:ext cx="33970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3C5A71"/>
                </a:solidFill>
              </a:rPr>
              <a:t>Right click and select “Change Picture” to add an image.</a:t>
            </a:r>
            <a:endParaRPr lang="en-US" sz="1050" dirty="0">
              <a:solidFill>
                <a:srgbClr val="3C5A7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352" y="2587973"/>
            <a:ext cx="2964618" cy="21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10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What is involved to participate?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How </a:t>
            </a:r>
            <a:r>
              <a:rPr lang="en-US" dirty="0">
                <a:solidFill>
                  <a:srgbClr val="3C5A71"/>
                </a:solidFill>
              </a:rPr>
              <a:t>many days/weeks/months is study participation? 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How many visits are involved?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List key study procedures (i.e. motor, cognitive, biological (blood) tests). 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Discuss </a:t>
            </a:r>
            <a:r>
              <a:rPr lang="en-US" dirty="0">
                <a:solidFill>
                  <a:srgbClr val="3C5A71"/>
                </a:solidFill>
              </a:rPr>
              <a:t>the rationale for including </a:t>
            </a:r>
            <a:r>
              <a:rPr lang="en-US" dirty="0" smtClean="0">
                <a:solidFill>
                  <a:srgbClr val="3C5A71"/>
                </a:solidFill>
              </a:rPr>
              <a:t>procedures that are outside the standard of care, such as lumbar punctures and </a:t>
            </a:r>
            <a:r>
              <a:rPr lang="en-US" dirty="0" err="1" smtClean="0">
                <a:solidFill>
                  <a:srgbClr val="3C5A71"/>
                </a:solidFill>
              </a:rPr>
              <a:t>DaTscan</a:t>
            </a:r>
            <a:r>
              <a:rPr lang="en-US" dirty="0" smtClean="0">
                <a:solidFill>
                  <a:srgbClr val="3C5A71"/>
                </a:solidFill>
              </a:rPr>
              <a:t> imaging.</a:t>
            </a:r>
            <a:endParaRPr lang="en-US" dirty="0">
              <a:solidFill>
                <a:srgbClr val="3C5A71"/>
              </a:solidFill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313610" y="4458462"/>
            <a:ext cx="33970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3C5A71"/>
                </a:solidFill>
              </a:rPr>
              <a:t>Right click and select “Change Picture” to add an image.</a:t>
            </a:r>
            <a:endParaRPr lang="en-US" sz="1050" dirty="0">
              <a:solidFill>
                <a:srgbClr val="3C5A7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900" y="2248925"/>
            <a:ext cx="2964618" cy="21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8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What resources are provided to study participants? 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 Be sure to mention that study procedures are provided at no cost.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3C5A71"/>
                </a:solidFill>
              </a:rPr>
              <a:t> </a:t>
            </a:r>
            <a:r>
              <a:rPr lang="en-US" dirty="0" smtClean="0">
                <a:solidFill>
                  <a:srgbClr val="3C5A71"/>
                </a:solidFill>
              </a:rPr>
              <a:t>Note if transportation can be arranged or travel reimbursement is available for study participants. 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Note if a stipend is offered for participants’ time.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Note if materials are provided to help participants with their participation. For example, an appointment card is provided for each visit and a reminder call will be made X days before your visit. </a:t>
            </a:r>
            <a:endParaRPr lang="en-US" dirty="0">
              <a:solidFill>
                <a:srgbClr val="3C5A7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3610" y="4643397"/>
            <a:ext cx="33970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3C5A71"/>
                </a:solidFill>
              </a:rPr>
              <a:t>Right click and select “Change Picture” to add an image.</a:t>
            </a:r>
            <a:endParaRPr lang="en-US" sz="1050" dirty="0">
              <a:solidFill>
                <a:srgbClr val="3C5A7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900" y="2433860"/>
            <a:ext cx="2964618" cy="21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1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41E"/>
                </a:solidFill>
              </a:rPr>
              <a:t>How to get involved in the study?</a:t>
            </a:r>
            <a:endParaRPr lang="en-US" dirty="0">
              <a:solidFill>
                <a:srgbClr val="F7941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4937760" cy="4293809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Describe the next steps for your audience to become involved in the study.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u="sng" dirty="0" smtClean="0">
                <a:solidFill>
                  <a:srgbClr val="3C5A71"/>
                </a:solidFill>
              </a:rPr>
              <a:t>Patients/caregivers audience</a:t>
            </a:r>
            <a:r>
              <a:rPr lang="en-US" dirty="0" smtClean="0">
                <a:solidFill>
                  <a:srgbClr val="3C5A71"/>
                </a:solidFill>
              </a:rPr>
              <a:t>: </a:t>
            </a:r>
            <a:r>
              <a:rPr lang="en-US" dirty="0">
                <a:solidFill>
                  <a:srgbClr val="3C5A71"/>
                </a:solidFill>
              </a:rPr>
              <a:t>P</a:t>
            </a:r>
            <a:r>
              <a:rPr lang="en-US" dirty="0" smtClean="0">
                <a:solidFill>
                  <a:srgbClr val="3C5A71"/>
                </a:solidFill>
              </a:rPr>
              <a:t>rovide </a:t>
            </a:r>
            <a:r>
              <a:rPr lang="en-US" dirty="0">
                <a:solidFill>
                  <a:srgbClr val="3C5A71"/>
                </a:solidFill>
              </a:rPr>
              <a:t>study/site contact information to learn more or schedule a screening visit</a:t>
            </a:r>
            <a:r>
              <a:rPr lang="en-US" dirty="0" smtClean="0">
                <a:solidFill>
                  <a:srgbClr val="3C5A71"/>
                </a:solidFill>
              </a:rPr>
              <a:t>.</a:t>
            </a:r>
            <a:r>
              <a:rPr lang="en-US" dirty="0">
                <a:solidFill>
                  <a:srgbClr val="3C5A71"/>
                </a:solidFill>
              </a:rPr>
              <a:t> For example, visit our study website </a:t>
            </a:r>
            <a:r>
              <a:rPr lang="en-US" dirty="0" smtClean="0">
                <a:solidFill>
                  <a:srgbClr val="3C5A71"/>
                </a:solidFill>
              </a:rPr>
              <a:t>to </a:t>
            </a:r>
            <a:r>
              <a:rPr lang="en-US" dirty="0">
                <a:solidFill>
                  <a:srgbClr val="3C5A71"/>
                </a:solidFill>
              </a:rPr>
              <a:t>find a list of participating sites and their contact information</a:t>
            </a:r>
            <a:r>
              <a:rPr lang="en-US" dirty="0" smtClean="0">
                <a:solidFill>
                  <a:srgbClr val="3C5A71"/>
                </a:solidFill>
              </a:rPr>
              <a:t>.</a:t>
            </a:r>
            <a:endParaRPr lang="en-US" dirty="0">
              <a:solidFill>
                <a:srgbClr val="3C5A7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u="sng" dirty="0" smtClean="0">
                <a:solidFill>
                  <a:srgbClr val="3C5A71"/>
                </a:solidFill>
              </a:rPr>
              <a:t>Clinician audience</a:t>
            </a:r>
            <a:r>
              <a:rPr lang="en-US" dirty="0" smtClean="0">
                <a:solidFill>
                  <a:srgbClr val="3C5A71"/>
                </a:solidFill>
              </a:rPr>
              <a:t>: Provide clear steps to facilitate patient referrals to the site. For example, please take study flyers for your waiting rooms, eligibility cards, and fax referral forms before you leave today.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3C5A71"/>
                </a:solidFill>
              </a:rPr>
              <a:t>Include study website and/or Fox Trial Finder URL to learn more about the study.</a:t>
            </a:r>
            <a:endParaRPr lang="en-US" dirty="0">
              <a:solidFill>
                <a:srgbClr val="3C5A7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51710" y="4748172"/>
            <a:ext cx="33970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3C5A71"/>
                </a:solidFill>
              </a:rPr>
              <a:t>Right click and select “Change Picture” to add an image.</a:t>
            </a:r>
            <a:endParaRPr lang="en-US" sz="1050" dirty="0">
              <a:solidFill>
                <a:srgbClr val="3C5A7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00" y="2538635"/>
            <a:ext cx="2964618" cy="21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56D85F-F071-4918-8CFE-64DCC814D4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847</Words>
  <Application>Microsoft Office PowerPoint</Application>
  <PresentationFormat>Widescreen</PresentationFormat>
  <Paragraphs>70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Retrospect</vt:lpstr>
      <vt:lpstr>[Insert Study Name]</vt:lpstr>
      <vt:lpstr>Agenda</vt:lpstr>
      <vt:lpstr>Who is running the study? </vt:lpstr>
      <vt:lpstr>How does the study advance Parkinson’s disease research?</vt:lpstr>
      <vt:lpstr>What are the goals of the study?</vt:lpstr>
      <vt:lpstr>Who is eligible to participate?</vt:lpstr>
      <vt:lpstr>What is involved to participate?</vt:lpstr>
      <vt:lpstr>What resources are provided to study participants? </vt:lpstr>
      <vt:lpstr>How to get involved in the study?</vt:lpstr>
      <vt:lpstr>Questions?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2017-07-30T22:50:52Z</dcterms:created>
  <dcterms:modified xsi:type="dcterms:W3CDTF">2018-03-14T19:19:07Z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TC034606629991</vt:lpwstr>
  </property>
</Properties>
</file>